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76" r:id="rId3"/>
    <p:sldId id="277" r:id="rId4"/>
    <p:sldId id="278" r:id="rId5"/>
    <p:sldId id="279" r:id="rId6"/>
    <p:sldId id="280" r:id="rId7"/>
    <p:sldId id="257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2" r:id="rId18"/>
    <p:sldId id="293" r:id="rId19"/>
    <p:sldId id="294" r:id="rId20"/>
    <p:sldId id="295" r:id="rId21"/>
    <p:sldId id="290" r:id="rId22"/>
    <p:sldId id="29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283" autoAdjust="0"/>
  </p:normalViewPr>
  <p:slideViewPr>
    <p:cSldViewPr snapToGrid="0">
      <p:cViewPr>
        <p:scale>
          <a:sx n="75" d="100"/>
          <a:sy n="75" d="100"/>
        </p:scale>
        <p:origin x="931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F7417-6174-4FC2-BDB0-2E7D30BD6B0E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6FEBDA-3F29-471C-9696-2156A3E16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63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12061-68F6-606A-F14B-1839AC05B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9F22D-2C56-8D09-BFD3-BD3F817A2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9FE310-B0A5-B20F-0EB2-04F4E63CC2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F977B-50DA-F6B9-34AC-AE33009668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0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8D5F3-4ECA-4433-1A34-491DC9A27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4410DD-6054-5FE2-8156-F16194DBFE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00DC5E-0CDF-E15B-E07B-5CDCFE22A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9329A-7567-7A07-5AC8-7A59BD006A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12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438A5A-A767-748C-2242-A4B87238E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D56C4D-FD16-7455-C1C3-8C191DEF67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46815C-934A-D0C0-88F9-CEED97678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359C7-579B-5FDF-6C86-10ACD37420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17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791C0-FC99-3EC5-C061-1991697FD9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038257-D3ED-CBB6-C469-E681E7F7A4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CFF592-2109-3C66-97CA-72246A6679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EE4EE-ED6C-E36D-9972-72CA92E815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72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68E21-2ED7-5055-EB9D-076C703A6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D7BC42-B2A2-9D97-09C9-92210AFBF8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4EEECB-EC60-5D0B-484D-DF6DF1A5AB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B2574-CA55-BE5A-7263-C8AC563E9B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321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990EB-72B3-0AFF-AE1B-273875B54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1ED40B1-13B4-4A8C-C546-86321F3F64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84779B-231E-955F-BF24-E734CF3C3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80C42-45E9-E519-F931-4D3C3D29B0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688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90C17-1BC3-1A49-2DFA-7D107B64A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81C90F-E276-8BFF-9217-EEF4AF8E69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27D6AD-3305-3378-6533-041A392941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53671-D2EF-37E7-74F2-41BB9FBFBE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44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87F13-AB5C-031A-E407-F15FF3C0F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36A255-0A80-845D-0D5E-6984FAD642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3C2368-A121-81DD-2EC2-09079805D7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B97AD-2F8E-F713-9A8A-045EC2E8F6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15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F3A0F-DD8E-8598-3A61-FB5D5AE06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025747-ED26-C643-79D7-B0F8ACC029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586FBC-6F18-9F1A-703D-1F00B3C8FC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4F566-F9F6-0629-9E3B-5E4CDFA1D9C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456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DE3AE-FC79-8F5D-033B-A2A325A32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5A272A-96A4-8335-58F2-8FB58B997A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4F0170-9DED-76C9-2076-F773B796A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41F5C-918A-3766-98A3-95E7F7A3F9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46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6DE3AE-FC79-8F5D-033B-A2A325A323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5A272A-96A4-8335-58F2-8FB58B997A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4F0170-9DED-76C9-2076-F773B796A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41F5C-918A-3766-98A3-95E7F7A3F9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97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69394-9651-9A87-F431-4F6AFBCD5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8C49DA-3283-51E8-873A-5F66C5A575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7A4B89-24E0-C042-7852-C48957B8C9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A99D92-C6C5-6523-3B30-DBE1B254F5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300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C1A11-81FE-9F7E-100A-CA0C10ABF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107272-7032-BD46-6ECD-2E6D8F77BD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1FDBF8-31A6-AF8C-EC71-C4C3C79817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8DE626-AACA-881B-B831-AA321B4B75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949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593E0-74C7-D551-99A5-0515C14F8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DF14DC-7528-9A94-4DAB-E43A181EE9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44B0FE-CE52-C406-3E10-65217C43E3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72DE8-1FB9-BDE9-2D33-7D4CB87036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13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CD05C-A892-B8D8-1288-9C4267AE6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3DDC90-2E33-A5DA-E16E-77519D236C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8918DA-AEAE-AF7A-7E9B-54F04A8746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337C7-048E-5B53-86E9-1D10BB1D1A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427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4EA0F-CCC6-EDBB-BFCA-655B67807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41941D-EF7D-256B-B50D-E16B7FE30D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B493D8-E76F-9757-422D-9109DF50A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6560B-8D37-20CE-1557-9D288C24A0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75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D76FA-F540-B875-35C5-E2EEE80A8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509A8B-EFFD-B4B5-67EB-B76B041AFF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A4E363-25B0-0F09-0BFF-F6DB49308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CD56B1-A83A-DB2B-1B46-6890A59213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23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87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223D0-AF85-93C6-DA27-2018EC492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43098A-3FA0-4C8E-AE6B-23809CD736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1D2750-363C-5F01-34A3-167363FA1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40D01-7013-DE56-0973-6A62ED8F94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4631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A86DC-EC84-2A6B-BA61-62D6170C6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07484B-81E5-8305-F089-5A89D2E522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A55335-21C6-B916-9CCA-465413E88B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AF8088-2C9E-D0BB-8DF0-0C43F210A8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91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9098E-B47F-71EC-B12A-5FD2A86F9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CAF033-22EA-FC88-D009-07F946619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6BCE7F-0241-1D58-3A88-A529F9150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6346F-3BA1-DFBC-D5F6-4DE1390AF0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6FEBDA-3F29-471C-9696-2156A3E164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63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22698-C390-49D5-A7D5-2CA619136E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74C6A-73E4-4EE6-A5C0-C345F15AA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92EFB-7784-47AC-A5CC-6B61C2346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C7A26-76DA-48B3-80A0-4FEDBFDA4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1F674-B382-468B-952A-B5AA3E428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67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E43B2-61F5-45BE-A566-B362A4003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D5079-9BB5-49E5-B770-18F8C17835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2CBE6-1A52-4A43-B4AB-9FE226B27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D0C63-54DB-4CA5-A38C-FA13C640C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55E8-F295-4D0C-A62F-8B46AD1E3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43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10920-AA42-4157-94FE-30558721E6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BF59C1-8A77-433C-BE48-1884E1F54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541DF-CFA9-41D4-9D3F-C55ED44F4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DE0F2-30B4-4AC6-96CD-26A5C053E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35850-8928-4050-ACAA-DBC51715C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5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F497E-9F1E-40DB-97F8-4FA1306D7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229AA-AAB5-48CF-B963-F7523F757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ED995-285D-412B-8993-93E26F8F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BF363-50AA-4109-9041-C6BF412C6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4537C-B56A-4BB7-9D40-2B8D32C42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4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A3663-FFE1-4A17-AEA1-C362BD548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1F230-6DC7-4413-BEA5-2B339D89A8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CBD32-10ED-43C9-9BDB-70E149B1E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D2C3A-9C7B-4571-9DDE-31D2E21B3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D9B30-F0FC-4654-BCC8-61C1C92A5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98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92B3-B561-456E-8F2A-289C24793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34090-E12A-480F-AF7B-E0F19454A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E1D15-D963-434C-BEA9-4EC95E8DD6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2EE95-B34A-4C24-90FA-CDA16C27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A4982-DB12-4573-AC5F-977CACBD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D22D4D-EAAC-4E4A-9D2F-D70DA39E7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28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00C38-043C-4253-8E56-F00FEF4CE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20D8C-CCBD-4D4D-A15E-282136A09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813078-DF42-4DB9-846A-5F71A16F6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323C09-8773-47F5-88E8-47C702863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991877-4520-461E-BD7E-1D7BA02705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A861D4-7A42-4468-BA22-92FE2F413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CCB8D9-7A57-4CF2-BE57-1ED9C76BF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8C754-4D43-4A12-BD36-51DB41130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74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BA8DD-932D-4644-8297-CA6D3689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7C6575-B12D-4E9E-9173-66CB0171F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CF8A6F-07A9-45EF-81B1-B6B708B08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74FE7-991C-4911-B79C-3EE4244AA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7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EB2EFD-1D8E-4C15-B354-005067D17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B3EF09-BF7E-4F0C-96AE-1B347208D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1A389-7577-4AF6-A38B-5B4E089A2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3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F30D-D161-45F5-B371-659FD97C0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EDF6E-4BE1-4D09-B2B9-268E6C89F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AA3B2-0B28-4A99-AB7E-39F2F843C7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3738D-B14E-45E5-A44F-CD96C69BD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30D68-D3F2-4EA1-ACE5-75CFD3FEE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9DD44-B605-44F2-9557-AA8C348AA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29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636AB-8650-4671-84FB-74993E61B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3F7FB0-07E2-4759-A530-4F96880C1F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710AB-6FCB-4762-B373-3B5D99AA4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74791-BCFA-46D6-9CAA-45795E74F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63F04-C01E-4819-93E1-1FD8DC06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F75C86-1540-4FF6-AFB9-7BD70BDE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00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9DADCE-54CA-4F7E-8039-D34213DD9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7A8E14-F70B-42A8-9000-56E07CED5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FF3F9-4BE1-4DAF-8504-80CA0ABEC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2A242-988A-4A04-BC53-4A486BA8109B}" type="datetimeFigureOut">
              <a:rPr lang="en-US" smtClean="0"/>
              <a:t>3/16/2025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D2CA1-A92C-4947-A0C9-B2BB876BD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8F028-C9A5-43DB-AB3F-559FE89DCC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7EF2C-B392-4449-9BE4-ACADBBFCA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89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7488/ds/2117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image" Target="../media/image11.png"/><Relationship Id="rId5" Type="http://schemas.microsoft.com/office/2007/relationships/media" Target="../media/media3.wav"/><Relationship Id="rId10" Type="http://schemas.openxmlformats.org/officeDocument/2006/relationships/notesSlide" Target="../notesSlides/notesSlide18.xml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wav"/><Relationship Id="rId3" Type="http://schemas.microsoft.com/office/2007/relationships/media" Target="../media/media6.wav"/><Relationship Id="rId7" Type="http://schemas.microsoft.com/office/2007/relationships/media" Target="../media/media8.wav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audio" Target="../media/media7.wav"/><Relationship Id="rId11" Type="http://schemas.openxmlformats.org/officeDocument/2006/relationships/image" Target="../media/image11.png"/><Relationship Id="rId5" Type="http://schemas.microsoft.com/office/2007/relationships/media" Target="../media/media7.wav"/><Relationship Id="rId10" Type="http://schemas.openxmlformats.org/officeDocument/2006/relationships/notesSlide" Target="../notesSlides/notesSlide19.xml"/><Relationship Id="rId4" Type="http://schemas.openxmlformats.org/officeDocument/2006/relationships/audio" Target="../media/media6.wav"/><Relationship Id="rId9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AA0795-2734-4318-8A40-2E4BF1914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58" y="1692732"/>
            <a:ext cx="10973618" cy="944283"/>
          </a:xfrm>
        </p:spPr>
        <p:txBody>
          <a:bodyPr anchor="b">
            <a:normAutofit fontScale="90000"/>
          </a:bodyPr>
          <a:lstStyle/>
          <a:p>
            <a:r>
              <a:rPr lang="en-US" sz="5300" b="1" dirty="0">
                <a:solidFill>
                  <a:srgbClr val="FFFFFF"/>
                </a:solidFill>
              </a:rPr>
              <a:t>BANC: Towards Efficient Binaural Audio Neural Codec for Overlapping Speech</a:t>
            </a:r>
            <a:br>
              <a:rPr lang="en-US" sz="5300" b="1" dirty="0">
                <a:solidFill>
                  <a:srgbClr val="FFFFFF"/>
                </a:solidFill>
              </a:rPr>
            </a:br>
            <a:br>
              <a:rPr lang="en-US" sz="2800" b="1" dirty="0">
                <a:solidFill>
                  <a:srgbClr val="FFFFFF"/>
                </a:solidFill>
              </a:rPr>
            </a:br>
            <a:r>
              <a:rPr lang="en-US" sz="2200" b="1" dirty="0">
                <a:solidFill>
                  <a:srgbClr val="FFFFFF"/>
                </a:solidFill>
              </a:rPr>
              <a:t>Anton Ratnarajah, Shi-Xiong Zhang, Dong Yu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79EE30-E5D5-4ABD-98E4-A8359C336E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520" y="46041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b="1" dirty="0"/>
              <a:t>Presenter : Anton Jeran Ratnarajah (University of Maryland, College Park)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3B3A896F-9BB8-406E-A82F-DE775BE28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760" y="3039868"/>
            <a:ext cx="2150977" cy="11688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76C8A-6949-43DF-BA8E-20F8547A29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7461" y="2758318"/>
            <a:ext cx="1731909" cy="17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8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C603A1-7E27-B75B-4A8B-B55FFE80A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FAA7D72-C95C-0534-9876-E95D0F47E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04739866-BCA6-E27C-CD20-DBD34D176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7B761658-C0A4-8B65-88EF-203127BF2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A7C70E-2814-B6BF-F92F-BE4E0496F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69A485-2054-132E-89C3-C9B31ABF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AA83FB-E3C1-709C-A087-B0122F9C7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Training Paradigm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DF07236-46A1-AEC4-B889-7B3EF44D86D3}"/>
              </a:ext>
            </a:extLst>
          </p:cNvPr>
          <p:cNvSpPr txBox="1">
            <a:spLocks/>
          </p:cNvSpPr>
          <p:nvPr/>
        </p:nvSpPr>
        <p:spPr>
          <a:xfrm>
            <a:off x="-334610" y="2008631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adapt the training paradigm proposed in </a:t>
            </a:r>
            <a:r>
              <a:rPr lang="en-US" dirty="0" err="1"/>
              <a:t>AudioDec</a:t>
            </a:r>
            <a:r>
              <a:rPr lang="en-US" dirty="0"/>
              <a:t> [1]. First, we train the end-to-end network with the metric loss for 200k iterations. Then, we replace our speech decoders with HiFi-GAN [2] vocoders and continue training with both the metric and adversarial losses for an additional 500k iterations, using HiFi-GAN-based multi-period and multi scale discriminators.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In the multi-speaker scenario, after 200k iterations, we further train our end-to-end network with adversarial and metric losses for an additional 160k iterations.</a:t>
            </a: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2E8788-527A-65EF-7126-7CF86A4CEC2E}"/>
              </a:ext>
            </a:extLst>
          </p:cNvPr>
          <p:cNvSpPr txBox="1"/>
          <p:nvPr/>
        </p:nvSpPr>
        <p:spPr>
          <a:xfrm>
            <a:off x="-7" y="5934670"/>
            <a:ext cx="12192003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Wu et al.,“</a:t>
            </a:r>
            <a:r>
              <a:rPr lang="en-US" dirty="0" err="1"/>
              <a:t>Audiodec</a:t>
            </a:r>
            <a:r>
              <a:rPr lang="en-US" dirty="0"/>
              <a:t>: An open-source streaming high-fidelity neural audio codec,” in ICASSP 2023.</a:t>
            </a:r>
          </a:p>
          <a:p>
            <a:pPr marL="342900" indent="-342900">
              <a:buAutoNum type="arabicParenR"/>
            </a:pPr>
            <a:r>
              <a:rPr lang="en-US" dirty="0"/>
              <a:t>A. van den Oord et al., “Neural discrete representation learning,” in </a:t>
            </a:r>
            <a:r>
              <a:rPr lang="en-US" i="1" dirty="0"/>
              <a:t>Advances in Neural Information Processing Systems (</a:t>
            </a:r>
            <a:r>
              <a:rPr lang="en-US" i="1" dirty="0" err="1"/>
              <a:t>NeurIPS</a:t>
            </a:r>
            <a:r>
              <a:rPr lang="en-US" i="1" dirty="0"/>
              <a:t>)</a:t>
            </a:r>
            <a:r>
              <a:rPr lang="en-US" dirty="0"/>
              <a:t>, vol. 30, Curran Associates, Inc., 2017.</a:t>
            </a:r>
          </a:p>
        </p:txBody>
      </p:sp>
    </p:spTree>
    <p:extLst>
      <p:ext uri="{BB962C8B-B14F-4D97-AF65-F5344CB8AC3E}">
        <p14:creationId xmlns:p14="http://schemas.microsoft.com/office/powerpoint/2010/main" val="3038513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23E7AF-6D38-32AD-2A07-6D380ACEC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EE439AD-3DB7-1B02-7496-EB333B05C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EFD73F8B-D3A6-5A0D-7230-EAC457071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ADE8CC77-8C0F-D358-9A07-46312CFFC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0567A8-ABC2-67EA-D3D2-3B9B2C4D3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11F2CB-853A-34DD-2919-5035E02AC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39D56-7A6A-262E-2DE6-07D477B92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37632-7D34-5A36-5687-31CFF2BD95B3}"/>
              </a:ext>
            </a:extLst>
          </p:cNvPr>
          <p:cNvSpPr txBox="1">
            <a:spLocks/>
          </p:cNvSpPr>
          <p:nvPr/>
        </p:nvSpPr>
        <p:spPr>
          <a:xfrm>
            <a:off x="-360172" y="2391210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We generate binaural speech datasets for both single-speaker and two-speaker scenarios using clean speech from the Valentine dataset [1] and simulated BIRs from </a:t>
            </a:r>
            <a:r>
              <a:rPr lang="en-US" dirty="0" err="1"/>
              <a:t>Pygsound</a:t>
            </a:r>
            <a:r>
              <a:rPr lang="en-US" dirty="0"/>
              <a:t> [2]. We simulated 50k BIRs using </a:t>
            </a:r>
            <a:r>
              <a:rPr lang="en-US" dirty="0" err="1"/>
              <a:t>Pygsound</a:t>
            </a:r>
            <a:r>
              <a:rPr lang="en-US" dirty="0"/>
              <a:t>, which were then randomly convolved with the clean speech corpus using for single-speaker and for two-speaker scenarios. We split the simulated dataset into 33,975 training samples, 750 validation samples, and 752 test samples.</a:t>
            </a: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A9F6AB-89F2-7ACC-F4FD-A36E7AB5B40C}"/>
              </a:ext>
            </a:extLst>
          </p:cNvPr>
          <p:cNvSpPr txBox="1"/>
          <p:nvPr/>
        </p:nvSpPr>
        <p:spPr>
          <a:xfrm>
            <a:off x="-7" y="5922665"/>
            <a:ext cx="12192003" cy="92333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C. Valentini-</a:t>
            </a:r>
            <a:r>
              <a:rPr lang="en-US" dirty="0" err="1"/>
              <a:t>Botinhao</a:t>
            </a:r>
            <a:r>
              <a:rPr lang="en-US" dirty="0"/>
              <a:t>, “Noisy speech database for training speech enhancement algorithms and TTS models,” 2017. [Online]. Available: </a:t>
            </a:r>
            <a:r>
              <a:rPr lang="en-US" dirty="0">
                <a:hlinkClick r:id="rId3"/>
              </a:rPr>
              <a:t>https://doi.org/10.7488/ds/2117</a:t>
            </a: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Z. Tang et al., “Improving reverberant speech training using diffuse acoustic simulation,” in </a:t>
            </a:r>
            <a:r>
              <a:rPr lang="en-US" i="1" dirty="0"/>
              <a:t>ICASSP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016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D9F4FA-59E7-05FE-66DC-2A699C10B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5936719D-1DAB-D237-41A0-168807E31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540BBFA-A647-507A-32EC-C4AF35811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ADC32813-8FA1-AD9E-31BB-D468F0019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BA9C48-7D4C-477B-A4E7-98B2F2FC9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49B5A1-3FE0-E987-68DB-30A6FBE4E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CA5BB-A7D8-6B03-CD28-7DAF10CF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Baselines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DDB00-9626-2E36-4A7E-B1290F3D22E6}"/>
              </a:ext>
            </a:extLst>
          </p:cNvPr>
          <p:cNvSpPr txBox="1">
            <a:spLocks/>
          </p:cNvSpPr>
          <p:nvPr/>
        </p:nvSpPr>
        <p:spPr>
          <a:xfrm>
            <a:off x="-268732" y="1805886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Opus [1]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 err="1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Encodec</a:t>
            </a: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[2]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kern="0" dirty="0">
                <a:solidFill>
                  <a:srgbClr val="2A2F30"/>
                </a:solidFill>
              </a:rPr>
              <a:t>HiFi-Codec [3]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 err="1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AudioDec</a:t>
            </a: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[4]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E1BE29-D208-EF02-2757-797AED77DF08}"/>
              </a:ext>
            </a:extLst>
          </p:cNvPr>
          <p:cNvSpPr txBox="1"/>
          <p:nvPr/>
        </p:nvSpPr>
        <p:spPr>
          <a:xfrm>
            <a:off x="-7" y="5648345"/>
            <a:ext cx="12192003" cy="1200329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1) J.-M. Valin et al., “Definition of the Opus audio codec,” IETF RFC 6716, 2012.</a:t>
            </a:r>
            <a:br>
              <a:rPr lang="en-US" dirty="0"/>
            </a:br>
            <a:r>
              <a:rPr lang="en-US" dirty="0"/>
              <a:t>2) A. </a:t>
            </a:r>
            <a:r>
              <a:rPr lang="en-US" dirty="0" err="1"/>
              <a:t>Défossez</a:t>
            </a:r>
            <a:r>
              <a:rPr lang="en-US" dirty="0"/>
              <a:t> et al., “High fidelity neural audio compression,” </a:t>
            </a:r>
            <a:r>
              <a:rPr lang="en-US" dirty="0" err="1"/>
              <a:t>CoRR</a:t>
            </a:r>
            <a:r>
              <a:rPr lang="en-US" dirty="0"/>
              <a:t>, vol. abs/2210.13438, 2022.</a:t>
            </a:r>
            <a:br>
              <a:rPr lang="en-US" dirty="0"/>
            </a:br>
            <a:r>
              <a:rPr lang="en-US" dirty="0"/>
              <a:t>3) D. Yang et al., “</a:t>
            </a:r>
            <a:r>
              <a:rPr lang="en-US" dirty="0" err="1"/>
              <a:t>Hifi</a:t>
            </a:r>
            <a:r>
              <a:rPr lang="en-US" dirty="0"/>
              <a:t>-codec: Group-residual vector quantization for high fidelity audio codec,” </a:t>
            </a:r>
            <a:r>
              <a:rPr lang="en-US" dirty="0" err="1"/>
              <a:t>CoRR</a:t>
            </a:r>
            <a:r>
              <a:rPr lang="en-US" dirty="0"/>
              <a:t>, vol. abs/2305.02765, 2023.</a:t>
            </a:r>
            <a:br>
              <a:rPr lang="en-US" dirty="0"/>
            </a:br>
            <a:r>
              <a:rPr lang="en-US" dirty="0"/>
              <a:t>4) Y.-C. Wu et al., “</a:t>
            </a:r>
            <a:r>
              <a:rPr lang="en-US" dirty="0" err="1"/>
              <a:t>Audiodec</a:t>
            </a:r>
            <a:r>
              <a:rPr lang="en-US" dirty="0"/>
              <a:t>: An open-source streaming high-fidelity neural audio codec,” in ICASSP 2023, 2023.</a:t>
            </a:r>
          </a:p>
        </p:txBody>
      </p:sp>
    </p:spTree>
    <p:extLst>
      <p:ext uri="{BB962C8B-B14F-4D97-AF65-F5344CB8AC3E}">
        <p14:creationId xmlns:p14="http://schemas.microsoft.com/office/powerpoint/2010/main" val="384266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E0B9E3-1379-6555-60C5-54FA27F22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D3E56990-45B6-DF20-A9EF-B73E795BD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50699182-DB17-8C38-E8EC-98FD818B2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68733A43-FE1A-2592-E7A1-9885C1199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531061-38F3-1EBD-5FF8-C99DA8600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879D1D-F4CF-B2D7-6206-F5D9B19F6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62FE26-D8D7-6731-449A-3A65745ED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Ablation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E67EB-6E65-D1EA-85FC-D35845B1E385}"/>
              </a:ext>
            </a:extLst>
          </p:cNvPr>
          <p:cNvSpPr txBox="1">
            <a:spLocks/>
          </p:cNvSpPr>
          <p:nvPr/>
        </p:nvSpPr>
        <p:spPr>
          <a:xfrm>
            <a:off x="-309372" y="2069280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/>
              <a:t>BANC–V1 :  </a:t>
            </a:r>
            <a:r>
              <a:rPr lang="en-US" dirty="0"/>
              <a:t>We trained our network for 700k iterations using a simple speech decoder, to assess the benefit of the HiFi-GAN vocoder.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b="1" dirty="0"/>
              <a:t>BANC-V2 </a:t>
            </a:r>
            <a:r>
              <a:rPr lang="en-US" dirty="0"/>
              <a:t>:   In the </a:t>
            </a:r>
            <a:r>
              <a:rPr lang="en-US" dirty="0" err="1"/>
              <a:t>AudioDec</a:t>
            </a:r>
            <a:r>
              <a:rPr lang="en-US" dirty="0"/>
              <a:t> model, only Mel spectral loss is used as the metric loss. To evaluate the impact of spectrogram loss we trained the network without it.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b="1" kern="0" dirty="0">
                <a:solidFill>
                  <a:srgbClr val="2A2F30"/>
                </a:solidFill>
              </a:rPr>
              <a:t>BANC</a:t>
            </a:r>
            <a:r>
              <a:rPr lang="en-US" kern="0" dirty="0">
                <a:solidFill>
                  <a:srgbClr val="2A2F30"/>
                </a:solidFill>
              </a:rPr>
              <a:t> : Trained using the proposed approach. </a:t>
            </a: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3951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D8E550-FE73-88BB-2CA6-E4484FCA2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891C2A3-776B-2612-5DB2-464AC94B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B693F455-EF15-C3EF-B749-B35B4456A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212173F1-768F-A3E0-4054-602052F7B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51FF1F-2E2B-FF73-A271-4A5E5CE78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BB779F-B283-8742-0C2F-AB6A386C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B6956-C52D-DDD5-97FC-73FD2D081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Evaluation Metrics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EBF596-F6EB-4C7D-532E-2CAE7406BC19}"/>
              </a:ext>
            </a:extLst>
          </p:cNvPr>
          <p:cNvSpPr txBox="1">
            <a:spLocks/>
          </p:cNvSpPr>
          <p:nvPr/>
        </p:nvSpPr>
        <p:spPr>
          <a:xfrm>
            <a:off x="-390652" y="1869276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 </a:t>
            </a:r>
            <a:r>
              <a:rPr lang="en-US" kern="0" dirty="0">
                <a:solidFill>
                  <a:srgbClr val="2A2F30"/>
                </a:solidFill>
              </a:rPr>
              <a:t>evaluate our BANC's </a:t>
            </a:r>
            <a:r>
              <a:rPr lang="en-US" dirty="0"/>
              <a:t>clean speech estimation quality using the widely used speech enhancement metric </a:t>
            </a:r>
            <a:r>
              <a:rPr lang="en-US" b="1" dirty="0"/>
              <a:t>STOI</a:t>
            </a:r>
            <a:r>
              <a:rPr lang="en-US" dirty="0"/>
              <a:t>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 evaluate </a:t>
            </a:r>
            <a:r>
              <a:rPr lang="en-US" dirty="0"/>
              <a:t>binaural impulse response estimation quality using a set of acoustic parameters</a:t>
            </a:r>
            <a:r>
              <a:rPr lang="en-US" b="1" dirty="0"/>
              <a:t>. Reverberation time (T</a:t>
            </a:r>
            <a:r>
              <a:rPr lang="en-US" b="1" baseline="-25000" dirty="0"/>
              <a:t>60</a:t>
            </a:r>
            <a:r>
              <a:rPr lang="en-US" b="1" dirty="0"/>
              <a:t>), direct-to-reverberant ratio (DRR), early-decay time (EDT), and early-to-late index (CTE) </a:t>
            </a:r>
            <a:r>
              <a:rPr lang="en-US" dirty="0"/>
              <a:t>are commonly used acoustic parameters to measure impulse responses.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 also measure our model's ability to preserve </a:t>
            </a:r>
            <a:r>
              <a:rPr kumimoji="0" lang="en-US" sz="2600" b="1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interaural time difference (ITD) and interaural level difference (ILD) </a:t>
            </a: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 reconstructed binaural speech. </a:t>
            </a:r>
          </a:p>
        </p:txBody>
      </p:sp>
    </p:spTree>
    <p:extLst>
      <p:ext uri="{BB962C8B-B14F-4D97-AF65-F5344CB8AC3E}">
        <p14:creationId xmlns:p14="http://schemas.microsoft.com/office/powerpoint/2010/main" val="2359646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232F15-7935-B797-FBCF-BCD10FC30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B566AF57-7442-D902-47D9-E69D89C9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0C5FE5B3-6FEE-69CA-55EA-7B52D7942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AECBD5DB-53D7-D0FC-6BEE-43303A5D3C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09F597-D8D7-9AE1-8C0A-8F4E0968EE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7BD7ED-9B0D-3BF4-27D6-6C71E11A1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BF8F5-0398-46D1-902F-DA2B4834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5" name="Picture 4" descr="A table with numbers and letters&#10;&#10;AI-generated content may be incorrect.">
            <a:extLst>
              <a:ext uri="{FF2B5EF4-FFF2-40B4-BE49-F238E27FC236}">
                <a16:creationId xmlns:a16="http://schemas.microsoft.com/office/drawing/2014/main" id="{AC634F68-2D18-87A1-9615-BA63BDFB1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176" y="1713612"/>
            <a:ext cx="6057647" cy="506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28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E3DB5E-E027-1E56-E80B-C4C7569D8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38D0C7BF-34B2-C9FD-5214-4BC521E766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D513384E-F8AE-CCBE-5114-A0C40FBC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95DBD63D-D913-F8A7-2B9B-380D10037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1531EF-3CB6-BAF0-A4FC-94A91E219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D3D77E-A401-2F8B-D3B6-7F812D76E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96053F-B385-3B60-E239-A7818B72A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C3B881-1A21-4387-A993-2C32C46337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16376" y="1597432"/>
            <a:ext cx="6452744" cy="505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8328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889296-E662-2DEC-3BD0-1985D713B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8912F3B-EE98-CCCF-CCBB-D060E271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C68E579F-077F-6823-283C-974885A34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DDEA503B-72EF-1329-83C0-4DDB7E8D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E4DD91-4055-B80E-BDED-FFD53410C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526129-2781-22D2-2DAC-D045FA79E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A924AE-C89E-F186-C78D-F36F3F97A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Perceptual Evaluation – Single Speaker </a:t>
            </a:r>
          </a:p>
        </p:txBody>
      </p:sp>
      <p:pic>
        <p:nvPicPr>
          <p:cNvPr id="4" name="Picture 3" descr="A screenshot of a speech&#10;&#10;AI-generated content may be incorrect.">
            <a:extLst>
              <a:ext uri="{FF2B5EF4-FFF2-40B4-BE49-F238E27FC236}">
                <a16:creationId xmlns:a16="http://schemas.microsoft.com/office/drawing/2014/main" id="{1E56390C-2CEE-F7A8-E625-9286AA7E3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149" y="2543299"/>
            <a:ext cx="5903345" cy="35153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E38BE2-F778-2AA3-BA13-A4F5F55B16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1805" y="2495436"/>
            <a:ext cx="5903345" cy="35153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CC90EB-FAC0-6664-A53A-1D73BC95E833}"/>
              </a:ext>
            </a:extLst>
          </p:cNvPr>
          <p:cNvSpPr txBox="1"/>
          <p:nvPr/>
        </p:nvSpPr>
        <p:spPr>
          <a:xfrm>
            <a:off x="459350" y="1996461"/>
            <a:ext cx="5161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Box plot for reverberant speech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6BE9A7-CD1B-4CE0-9304-7C2B9CAC11D4}"/>
              </a:ext>
            </a:extLst>
          </p:cNvPr>
          <p:cNvSpPr txBox="1"/>
          <p:nvPr/>
        </p:nvSpPr>
        <p:spPr>
          <a:xfrm>
            <a:off x="6752930" y="2001778"/>
            <a:ext cx="5161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Box plot for reverberant speech 2</a:t>
            </a:r>
          </a:p>
        </p:txBody>
      </p:sp>
    </p:spTree>
    <p:extLst>
      <p:ext uri="{BB962C8B-B14F-4D97-AF65-F5344CB8AC3E}">
        <p14:creationId xmlns:p14="http://schemas.microsoft.com/office/powerpoint/2010/main" val="3324311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4EDB70-14A5-9043-4B6E-B6F50446F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3E672B67-E718-7AA9-538B-07539D824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0E1EAC4C-C95B-FDB2-8131-06E3CD1FF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7821EEEF-547C-EE9D-FE6F-F43D72207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C502D-5B32-4F49-B3F9-9E75FE342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9E1F72-27D8-2445-8EDE-3A3144C5F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5B5FF-BE1C-F74D-7039-448CD61BC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Binaural Impulse Response – Single Speaker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C2905-A1B6-61BE-6109-CFF0A7ADEE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93149" y="2865113"/>
            <a:ext cx="5903345" cy="28717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910709-81FE-3D57-8252-09F44D05F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5673" y="2865112"/>
            <a:ext cx="5903345" cy="28717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906E88-CD2E-F7C5-4BE4-441EDCD992AA}"/>
              </a:ext>
            </a:extLst>
          </p:cNvPr>
          <p:cNvSpPr txBox="1"/>
          <p:nvPr/>
        </p:nvSpPr>
        <p:spPr>
          <a:xfrm>
            <a:off x="459350" y="2026768"/>
            <a:ext cx="5098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Spectrogram of Ground truth BIR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244953-04E1-73C5-DD40-D815594C119A}"/>
              </a:ext>
            </a:extLst>
          </p:cNvPr>
          <p:cNvSpPr txBox="1"/>
          <p:nvPr/>
        </p:nvSpPr>
        <p:spPr>
          <a:xfrm>
            <a:off x="7114013" y="2031696"/>
            <a:ext cx="4618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Spectrogram of Estimated BIR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6BC34CD-4D3F-DAE2-0028-B6153A9286D2}"/>
              </a:ext>
            </a:extLst>
          </p:cNvPr>
          <p:cNvSpPr txBox="1">
            <a:spLocks/>
          </p:cNvSpPr>
          <p:nvPr/>
        </p:nvSpPr>
        <p:spPr>
          <a:xfrm>
            <a:off x="-296725" y="5795465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Energy distribution of estimated binaural impulse response closely matches the ground truth binaural impulse response.</a:t>
            </a:r>
          </a:p>
        </p:txBody>
      </p:sp>
    </p:spTree>
    <p:extLst>
      <p:ext uri="{BB962C8B-B14F-4D97-AF65-F5344CB8AC3E}">
        <p14:creationId xmlns:p14="http://schemas.microsoft.com/office/powerpoint/2010/main" val="2256587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9E801-BD53-4857-4F62-647CF4A6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91BB714D-202E-4DE9-1869-B65D7C5FD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0CAD737A-9CF8-34BF-FD96-C8733BE71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2FE00D01-30D4-9633-628A-58E9F5C9B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8158F1-73E4-5DED-DB49-E5096247E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377B1C-3F2F-25CF-1470-1CB797E7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A8885-C591-34D8-6A66-C68F8CA08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Audio Demo – Single Speaker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E55805C-5958-1F78-CAB6-8830549A6F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3135579"/>
              </p:ext>
            </p:extLst>
          </p:nvPr>
        </p:nvGraphicFramePr>
        <p:xfrm>
          <a:off x="2025649" y="2448560"/>
          <a:ext cx="8127999" cy="31998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71457003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5335187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49358787"/>
                    </a:ext>
                  </a:extLst>
                </a:gridCol>
              </a:tblGrid>
              <a:tr h="38933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Binaural Speech Sample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Binaural Speech Sample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755499"/>
                  </a:ext>
                </a:extLst>
              </a:tr>
              <a:tr h="1383524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Ground Truth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805647"/>
                  </a:ext>
                </a:extLst>
              </a:tr>
              <a:tr h="1426946"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  <a:p>
                      <a:pPr algn="ctr"/>
                      <a:endParaRPr lang="en-US" b="1" dirty="0"/>
                    </a:p>
                    <a:p>
                      <a:pPr algn="ctr"/>
                      <a:r>
                        <a:rPr lang="en-US" b="1" dirty="0"/>
                        <a:t>BANC (Our)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9867603"/>
                  </a:ext>
                </a:extLst>
              </a:tr>
            </a:tbl>
          </a:graphicData>
        </a:graphic>
      </p:graphicFrame>
      <p:pic>
        <p:nvPicPr>
          <p:cNvPr id="11" name="SG1">
            <a:hlinkClick r:id="" action="ppaction://media"/>
            <a:extLst>
              <a:ext uri="{FF2B5EF4-FFF2-40B4-BE49-F238E27FC236}">
                <a16:creationId xmlns:a16="http://schemas.microsoft.com/office/drawing/2014/main" id="{F989AFAC-4A87-460B-4136-E6E579B5A7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62321" y="3164205"/>
            <a:ext cx="761048" cy="761048"/>
          </a:xfrm>
          <a:prstGeom prst="rect">
            <a:avLst/>
          </a:prstGeom>
        </p:spPr>
      </p:pic>
      <p:pic>
        <p:nvPicPr>
          <p:cNvPr id="12" name="SB1">
            <a:hlinkClick r:id="" action="ppaction://media"/>
            <a:extLst>
              <a:ext uri="{FF2B5EF4-FFF2-40B4-BE49-F238E27FC236}">
                <a16:creationId xmlns:a16="http://schemas.microsoft.com/office/drawing/2014/main" id="{08188189-8E7C-6B31-C91F-2592AF1CABF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862321" y="4474845"/>
            <a:ext cx="761047" cy="761047"/>
          </a:xfrm>
          <a:prstGeom prst="rect">
            <a:avLst/>
          </a:prstGeom>
        </p:spPr>
      </p:pic>
      <p:pic>
        <p:nvPicPr>
          <p:cNvPr id="13" name="SG2">
            <a:hlinkClick r:id="" action="ppaction://media"/>
            <a:extLst>
              <a:ext uri="{FF2B5EF4-FFF2-40B4-BE49-F238E27FC236}">
                <a16:creationId xmlns:a16="http://schemas.microsoft.com/office/drawing/2014/main" id="{940D6021-04CC-01C9-9B32-E8C48C25B09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534401" y="3164206"/>
            <a:ext cx="761047" cy="761047"/>
          </a:xfrm>
          <a:prstGeom prst="rect">
            <a:avLst/>
          </a:prstGeom>
        </p:spPr>
      </p:pic>
      <p:pic>
        <p:nvPicPr>
          <p:cNvPr id="19" name="SB2">
            <a:hlinkClick r:id="" action="ppaction://media"/>
            <a:extLst>
              <a:ext uri="{FF2B5EF4-FFF2-40B4-BE49-F238E27FC236}">
                <a16:creationId xmlns:a16="http://schemas.microsoft.com/office/drawing/2014/main" id="{92B2C3A2-F09C-1719-3FCD-057888C5878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93761" y="4510405"/>
            <a:ext cx="761048" cy="76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2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87680F-1653-0C84-47BE-367888AE2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7463976C-D3A9-09C5-A5D2-B901AAAEE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FD7E1009-A555-9805-5DDD-05AD49898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9856455F-1666-2EEF-8A8B-EA6F149B81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9725A8-30E6-E729-4DB4-673FDDA06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540D3E-8C28-51A1-CE8E-B76A6A143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AC26E-7638-75E2-BB92-364623660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Neural Audio Codec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8EBE3-46B7-848C-560F-66C2F643819A}"/>
              </a:ext>
            </a:extLst>
          </p:cNvPr>
          <p:cNvSpPr txBox="1">
            <a:spLocks/>
          </p:cNvSpPr>
          <p:nvPr/>
        </p:nvSpPr>
        <p:spPr>
          <a:xfrm>
            <a:off x="-134106" y="1869276"/>
            <a:ext cx="12326106" cy="449953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Neural audio </a:t>
            </a:r>
            <a:r>
              <a:rPr lang="en-US" kern="0" dirty="0">
                <a:solidFill>
                  <a:srgbClr val="2A2F30"/>
                </a:solidFill>
              </a:rPr>
              <a:t>c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odecs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are used to compress audio signals into codes to reduce the amount of data transmitted or stored.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The end-to-end data-driven neural audio codecs does not assume the nature of </a:t>
            </a:r>
            <a:r>
              <a:rPr kumimoji="0" lang="en-US" sz="2600" b="0" i="0" u="none" strike="noStrike" kern="0" cap="none" spc="0" normalizeH="0" baseline="0" noProof="0" dirty="0" err="1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th</a:t>
            </a:r>
            <a:r>
              <a:rPr lang="en-US" kern="0" dirty="0">
                <a:solidFill>
                  <a:srgbClr val="2A2F30"/>
                </a:solidFill>
              </a:rPr>
              <a:t>e input training dataset, allowing it to generalize to any audio content.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kern="0" dirty="0">
                <a:solidFill>
                  <a:srgbClr val="2A2F30"/>
                </a:solidFill>
              </a:rPr>
              <a:t>Most neural audio codecs are composed of encoder, quantizer and decoder modules.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9668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19E801-BD53-4857-4F62-647CF4A65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91BB714D-202E-4DE9-1869-B65D7C5FD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0CAD737A-9CF8-34BF-FD96-C8733BE71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2FE00D01-30D4-9633-628A-58E9F5C9B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8158F1-73E4-5DED-DB49-E5096247E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377B1C-3F2F-25CF-1470-1CB797E7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1A8885-C591-34D8-6A66-C68F8CA08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Audio Demo – Two Speaker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6839B3-0430-356C-9B55-09813343D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290708"/>
              </p:ext>
            </p:extLst>
          </p:nvPr>
        </p:nvGraphicFramePr>
        <p:xfrm>
          <a:off x="193040" y="3408680"/>
          <a:ext cx="11836400" cy="16380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9100">
                  <a:extLst>
                    <a:ext uri="{9D8B030D-6E8A-4147-A177-3AD203B41FA5}">
                      <a16:colId xmlns:a16="http://schemas.microsoft.com/office/drawing/2014/main" val="2140946146"/>
                    </a:ext>
                  </a:extLst>
                </a:gridCol>
                <a:gridCol w="2959100">
                  <a:extLst>
                    <a:ext uri="{9D8B030D-6E8A-4147-A177-3AD203B41FA5}">
                      <a16:colId xmlns:a16="http://schemas.microsoft.com/office/drawing/2014/main" val="129135425"/>
                    </a:ext>
                  </a:extLst>
                </a:gridCol>
                <a:gridCol w="2959100">
                  <a:extLst>
                    <a:ext uri="{9D8B030D-6E8A-4147-A177-3AD203B41FA5}">
                      <a16:colId xmlns:a16="http://schemas.microsoft.com/office/drawing/2014/main" val="2716198181"/>
                    </a:ext>
                  </a:extLst>
                </a:gridCol>
                <a:gridCol w="2959100">
                  <a:extLst>
                    <a:ext uri="{9D8B030D-6E8A-4147-A177-3AD203B41FA5}">
                      <a16:colId xmlns:a16="http://schemas.microsoft.com/office/drawing/2014/main" val="814208447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Clean Speech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Clean Speech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Ground Truth Binaural Speech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Binaural Speech from  BANC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480694"/>
                  </a:ext>
                </a:extLst>
              </a:tr>
              <a:tr h="95225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301734"/>
                  </a:ext>
                </a:extLst>
              </a:tr>
            </a:tbl>
          </a:graphicData>
        </a:graphic>
      </p:graphicFrame>
      <p:pic>
        <p:nvPicPr>
          <p:cNvPr id="4" name="C1">
            <a:hlinkClick r:id="" action="ppaction://media"/>
            <a:extLst>
              <a:ext uri="{FF2B5EF4-FFF2-40B4-BE49-F238E27FC236}">
                <a16:creationId xmlns:a16="http://schemas.microsoft.com/office/drawing/2014/main" id="{27E25692-5010-722B-E857-DF4406DAEE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300481" y="4130537"/>
            <a:ext cx="811848" cy="811848"/>
          </a:xfrm>
          <a:prstGeom prst="rect">
            <a:avLst/>
          </a:prstGeom>
        </p:spPr>
      </p:pic>
      <p:pic>
        <p:nvPicPr>
          <p:cNvPr id="5" name="C2">
            <a:hlinkClick r:id="" action="ppaction://media"/>
            <a:extLst>
              <a:ext uri="{FF2B5EF4-FFF2-40B4-BE49-F238E27FC236}">
                <a16:creationId xmlns:a16="http://schemas.microsoft.com/office/drawing/2014/main" id="{8A8B3D59-B24D-C4DD-11C4-25396F31495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348481" y="4150360"/>
            <a:ext cx="811847" cy="811847"/>
          </a:xfrm>
          <a:prstGeom prst="rect">
            <a:avLst/>
          </a:prstGeom>
        </p:spPr>
      </p:pic>
      <p:pic>
        <p:nvPicPr>
          <p:cNvPr id="6" name="R1">
            <a:hlinkClick r:id="" action="ppaction://media"/>
            <a:extLst>
              <a:ext uri="{FF2B5EF4-FFF2-40B4-BE49-F238E27FC236}">
                <a16:creationId xmlns:a16="http://schemas.microsoft.com/office/drawing/2014/main" id="{5B5AD774-964E-5B9D-DE4D-9A11C244CE2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223761" y="4150359"/>
            <a:ext cx="811847" cy="811847"/>
          </a:xfrm>
          <a:prstGeom prst="rect">
            <a:avLst/>
          </a:prstGeom>
        </p:spPr>
      </p:pic>
      <p:pic>
        <p:nvPicPr>
          <p:cNvPr id="7" name="B1">
            <a:hlinkClick r:id="" action="ppaction://media"/>
            <a:extLst>
              <a:ext uri="{FF2B5EF4-FFF2-40B4-BE49-F238E27FC236}">
                <a16:creationId xmlns:a16="http://schemas.microsoft.com/office/drawing/2014/main" id="{0306E991-F29C-FAF3-E0DF-DA540CD47FE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0099041" y="4150359"/>
            <a:ext cx="811847" cy="811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02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E2AAA3-E084-E347-2A65-62E8CE8D6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31DEFD12-4A4F-69F3-19B4-5957062DC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21CFBD0D-A6AD-A271-1F4E-F1778F9DD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68280295-53DD-3DB1-5D8A-9B05DB0F8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A102D6-EA6B-F3C7-2FC4-2C0A49235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A77625-8CC4-5E56-91DF-54E4F2173F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54BD3-7640-B269-6016-34ACE7EF5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2A46644-65F5-E749-9863-B69CD13F2586}"/>
              </a:ext>
            </a:extLst>
          </p:cNvPr>
          <p:cNvSpPr txBox="1">
            <a:spLocks/>
          </p:cNvSpPr>
          <p:nvPr/>
        </p:nvSpPr>
        <p:spPr>
          <a:xfrm>
            <a:off x="-390652" y="1869276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 propose BANC, a novel binaural neural audio codec for single-speaker speech and two-speaker spatially overlapped speech. Our approach outperforms traditional methods and neural audio codec with similar bandwidth, preserving binaural acoustic effects by up to 52%.</a:t>
            </a:r>
            <a:endParaRPr lang="en-US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We introduce a novel technique to compress speech content and acoustic effects separately, demonstrating that our method can reduce the bandwidth for compressing binaural speech by 48% compared to compressing each channel individually using </a:t>
            </a:r>
            <a:r>
              <a:rPr kumimoji="0" lang="en-US" sz="2600" i="0" u="none" strike="noStrike" kern="0" cap="none" spc="0" normalizeH="0" baseline="0" noProof="0" dirty="0" err="1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AudioDec</a:t>
            </a: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9509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9DEBE2-E747-3589-D1CD-0324F0798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CD2956EA-1829-5939-38E9-F15AA4E106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96F2D491-8778-2220-E076-CA0C2EEE9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647A71BE-51FF-446C-243D-9A1856A24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6890A0-91AA-2857-8C73-51385B804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8FC44D-2635-7A84-CD45-2FE75C273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DB9C1-2FA6-F5C9-237B-1730CF47A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C1679ED-D3A8-43FB-116B-E77E3B87A938}"/>
              </a:ext>
            </a:extLst>
          </p:cNvPr>
          <p:cNvSpPr txBox="1">
            <a:spLocks/>
          </p:cNvSpPr>
          <p:nvPr/>
        </p:nvSpPr>
        <p:spPr>
          <a:xfrm>
            <a:off x="-390652" y="1869276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Given the complexity of the scenario and the need for headphone-based evaluation, we have tested our approach on binaural two-speaker spatially overlapped speech.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 the future, we aim to extend it to compress and decode overlapped speech from multiple speakers in arbitrary locations.</a:t>
            </a:r>
          </a:p>
        </p:txBody>
      </p:sp>
    </p:spTree>
    <p:extLst>
      <p:ext uri="{BB962C8B-B14F-4D97-AF65-F5344CB8AC3E}">
        <p14:creationId xmlns:p14="http://schemas.microsoft.com/office/powerpoint/2010/main" val="1551443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364D93-B9D0-B948-F21F-34BC3D549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05181C3F-78D0-95AA-EF19-503AD74BF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D78E58EC-39B1-4500-3476-026BA4526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BE1E86CC-23AC-CABD-EC93-69DB93561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A22E42-9CD5-8F8B-7A4D-00EDF5238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BD4B03-B434-FC78-A13B-A06D4D00F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898E5-9A5A-330B-A47C-C576A536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Neural Audio Codec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E44A6-12EE-3739-7C34-E5E189B9912B}"/>
              </a:ext>
            </a:extLst>
          </p:cNvPr>
          <p:cNvSpPr txBox="1">
            <a:spLocks/>
          </p:cNvSpPr>
          <p:nvPr/>
        </p:nvSpPr>
        <p:spPr>
          <a:xfrm>
            <a:off x="-143441" y="1637250"/>
            <a:ext cx="12326106" cy="449953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</a:t>
            </a:r>
            <a:r>
              <a:rPr lang="en-US" dirty="0"/>
              <a:t>wo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major drawbacks are evident in prior neural audio codec designs :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1714500" lvl="3" indent="-342900">
              <a:spcBef>
                <a:spcPts val="520"/>
              </a:spcBef>
              <a:buClr>
                <a:srgbClr val="C30A29"/>
              </a:buClr>
              <a:buSzPts val="1768"/>
              <a:buFont typeface="+mj-lt"/>
              <a:buAutoNum type="arabicPeriod"/>
              <a:defRPr/>
            </a:pPr>
            <a:r>
              <a:rPr lang="en-US" sz="2600" kern="0" dirty="0">
                <a:solidFill>
                  <a:schemeClr val="accent1"/>
                </a:solidFill>
              </a:rPr>
              <a:t>They predominantly focus on single-channel audio processing.</a:t>
            </a:r>
          </a:p>
          <a:p>
            <a:pPr marL="1714500" lvl="3" indent="-342900">
              <a:spcBef>
                <a:spcPts val="520"/>
              </a:spcBef>
              <a:buClr>
                <a:srgbClr val="C30A29"/>
              </a:buClr>
              <a:buSzPts val="1768"/>
              <a:buFont typeface="+mj-lt"/>
              <a:buAutoNum type="arabicPeriod"/>
              <a:defRPr/>
            </a:pPr>
            <a:endParaRPr lang="en-US" sz="2600" kern="0" dirty="0">
              <a:solidFill>
                <a:schemeClr val="accent1"/>
              </a:solidFill>
            </a:endParaRPr>
          </a:p>
          <a:p>
            <a:pPr marL="1714500" lvl="3" indent="-342900">
              <a:spcBef>
                <a:spcPts val="520"/>
              </a:spcBef>
              <a:buClr>
                <a:srgbClr val="C30A29"/>
              </a:buClr>
              <a:buSzPts val="1768"/>
              <a:buFont typeface="+mj-lt"/>
              <a:buAutoNum type="arabicPeriod"/>
              <a:defRPr/>
            </a:pPr>
            <a:r>
              <a:rPr lang="en-US" sz="2600" kern="0" dirty="0">
                <a:solidFill>
                  <a:schemeClr val="accent1"/>
                </a:solidFill>
              </a:rPr>
              <a:t>They assume the presence of only one primary speaker within the audio.</a:t>
            </a:r>
          </a:p>
          <a:p>
            <a:pPr marL="1714500" lvl="3" indent="-342900">
              <a:spcBef>
                <a:spcPts val="520"/>
              </a:spcBef>
              <a:buClr>
                <a:srgbClr val="C30A29"/>
              </a:buClr>
              <a:buSzPts val="1768"/>
              <a:buFont typeface="+mj-lt"/>
              <a:buAutoNum type="arabicPeriod"/>
              <a:defRPr/>
            </a:pPr>
            <a:endParaRPr lang="en-US" sz="2600" kern="0" dirty="0">
              <a:solidFill>
                <a:schemeClr val="accent1"/>
              </a:solidFill>
            </a:endParaRPr>
          </a:p>
          <a:p>
            <a:pPr marL="914400" lvl="1" indent="-457200">
              <a:buClr>
                <a:srgbClr val="C30A29"/>
              </a:buClr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chemeClr val="tx1"/>
                </a:solidFill>
              </a:rPr>
              <a:t>To overcome these limitations, we introduce BANC, a novel neural spatial audio codec designed for efficient binaural speech compression. BANC effectively handles both single-speaker and two-speaker scenarios, preserving spatial distinctions across different locations.</a:t>
            </a:r>
          </a:p>
        </p:txBody>
      </p:sp>
    </p:spTree>
    <p:extLst>
      <p:ext uri="{BB962C8B-B14F-4D97-AF65-F5344CB8AC3E}">
        <p14:creationId xmlns:p14="http://schemas.microsoft.com/office/powerpoint/2010/main" val="4043944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8CD684-5324-E6CC-53EE-0209086CA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22ED0D9-A75D-3C67-2862-DD6CED65E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834A1E05-CAFB-68F8-D1AE-D438D409F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3A98A7E0-9271-C6A7-F57F-5BCD38A38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6FC97B-8111-28F0-2D79-76E59B592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B905AB5-28CD-752B-7912-3EA565815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0AB876-0816-5C66-695D-728A50FAB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Binaural Audio – Single Speaker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ABEDE-FD88-8C85-CE13-3181915DD1F2}"/>
              </a:ext>
            </a:extLst>
          </p:cNvPr>
          <p:cNvSpPr txBox="1">
            <a:spLocks/>
          </p:cNvSpPr>
          <p:nvPr/>
        </p:nvSpPr>
        <p:spPr>
          <a:xfrm>
            <a:off x="2471056" y="3608418"/>
            <a:ext cx="6744473" cy="6860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0" lvl="1" algn="ctr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lang="en-US" sz="3600" b="1" kern="0" dirty="0">
                <a:solidFill>
                  <a:schemeClr val="tx1"/>
                </a:solidFill>
              </a:rPr>
              <a:t>S</a:t>
            </a:r>
            <a:r>
              <a:rPr lang="en-US" sz="3600" b="1" kern="0" baseline="-25000" dirty="0">
                <a:solidFill>
                  <a:schemeClr val="tx1"/>
                </a:solidFill>
              </a:rPr>
              <a:t>B</a:t>
            </a:r>
            <a:r>
              <a:rPr lang="en-US" sz="3600" b="1" kern="0" dirty="0">
                <a:solidFill>
                  <a:schemeClr val="tx1"/>
                </a:solidFill>
              </a:rPr>
              <a:t>[t] = S</a:t>
            </a:r>
            <a:r>
              <a:rPr lang="en-US" sz="3600" b="1" kern="0" baseline="-25000" dirty="0">
                <a:solidFill>
                  <a:schemeClr val="tx1"/>
                </a:solidFill>
              </a:rPr>
              <a:t>C</a:t>
            </a:r>
            <a:r>
              <a:rPr lang="en-US" sz="3600" b="1" kern="0" dirty="0">
                <a:solidFill>
                  <a:schemeClr val="tx1"/>
                </a:solidFill>
              </a:rPr>
              <a:t>[t] * BIR[t]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320C9BA-AFF8-DF89-64C1-A27BD398F0F2}"/>
              </a:ext>
            </a:extLst>
          </p:cNvPr>
          <p:cNvSpPr txBox="1">
            <a:spLocks/>
          </p:cNvSpPr>
          <p:nvPr/>
        </p:nvSpPr>
        <p:spPr>
          <a:xfrm>
            <a:off x="-152400" y="1590739"/>
            <a:ext cx="12326106" cy="1862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 key distinction between single-channel and binaural speech is that the latter incorporates binaural acoustic effects, such as early reflections, late reverberations, and interaural discrepancies like interaural time differences and interaural level differences.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DEDB83A-1646-CE89-6EBE-47899B504ED4}"/>
              </a:ext>
            </a:extLst>
          </p:cNvPr>
          <p:cNvSpPr txBox="1">
            <a:spLocks/>
          </p:cNvSpPr>
          <p:nvPr/>
        </p:nvSpPr>
        <p:spPr>
          <a:xfrm>
            <a:off x="18294" y="4659086"/>
            <a:ext cx="12326106" cy="1862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</a:t>
            </a:r>
            <a:r>
              <a:rPr kumimoji="0" lang="en-US" sz="2600" b="0" i="0" u="none" strike="noStrike" kern="0" cap="none" spc="0" normalizeH="0" baseline="-2500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[t]  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   Clean Speech </a:t>
            </a:r>
          </a:p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BIR       Binaural Acoustic Effect / Binaural Impulse Response</a:t>
            </a:r>
          </a:p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S</a:t>
            </a:r>
            <a:r>
              <a:rPr kumimoji="0" lang="en-US" sz="2600" b="0" i="0" u="none" strike="noStrike" kern="0" cap="none" spc="0" normalizeH="0" baseline="-2500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B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[t]     Binaural Speech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279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B8BF91-0F04-71DB-BE05-595B05FF8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6F7F273F-2B8C-7388-B792-9290AD97D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13114D80-6E8A-142C-34BC-393B176CD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2E37BD4A-AD7C-0421-06BC-F9356E172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B83C1D-AF5F-B033-C63D-1D48B56B6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DD227-1128-9C7F-9C58-A7F71BF11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08B6E-00B1-0652-F407-8C1D0BD9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Binaural Audio – Two Speaker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98345-A840-4D23-1071-EDD1453A1C8C}"/>
              </a:ext>
            </a:extLst>
          </p:cNvPr>
          <p:cNvSpPr txBox="1">
            <a:spLocks/>
          </p:cNvSpPr>
          <p:nvPr/>
        </p:nvSpPr>
        <p:spPr>
          <a:xfrm>
            <a:off x="459350" y="3201183"/>
            <a:ext cx="10891156" cy="68607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0" lvl="1" algn="ctr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lang="en-US" sz="3600" b="1" kern="0" dirty="0">
                <a:solidFill>
                  <a:schemeClr val="tx1"/>
                </a:solidFill>
              </a:rPr>
              <a:t>S</a:t>
            </a:r>
            <a:r>
              <a:rPr lang="en-US" sz="3600" b="1" kern="0" baseline="-25000" dirty="0">
                <a:solidFill>
                  <a:schemeClr val="tx1"/>
                </a:solidFill>
              </a:rPr>
              <a:t>OB</a:t>
            </a:r>
            <a:r>
              <a:rPr lang="en-US" sz="3600" b="1" kern="0" dirty="0">
                <a:solidFill>
                  <a:schemeClr val="tx1"/>
                </a:solidFill>
              </a:rPr>
              <a:t>[t] = (S</a:t>
            </a:r>
            <a:r>
              <a:rPr lang="en-US" sz="3600" b="1" kern="0" baseline="-25000" dirty="0">
                <a:solidFill>
                  <a:schemeClr val="tx1"/>
                </a:solidFill>
              </a:rPr>
              <a:t>C1</a:t>
            </a:r>
            <a:r>
              <a:rPr lang="en-US" sz="3600" b="1" kern="0" dirty="0">
                <a:solidFill>
                  <a:schemeClr val="tx1"/>
                </a:solidFill>
              </a:rPr>
              <a:t>[t] * BIR</a:t>
            </a:r>
            <a:r>
              <a:rPr lang="en-US" sz="3600" b="1" kern="0" baseline="-25000" dirty="0">
                <a:solidFill>
                  <a:schemeClr val="tx1"/>
                </a:solidFill>
              </a:rPr>
              <a:t>1</a:t>
            </a:r>
            <a:r>
              <a:rPr lang="en-US" sz="3600" b="1" kern="0" dirty="0">
                <a:solidFill>
                  <a:schemeClr val="tx1"/>
                </a:solidFill>
              </a:rPr>
              <a:t>[t]) + (S</a:t>
            </a:r>
            <a:r>
              <a:rPr lang="en-US" sz="3600" b="1" kern="0" baseline="-25000" dirty="0">
                <a:solidFill>
                  <a:schemeClr val="tx1"/>
                </a:solidFill>
              </a:rPr>
              <a:t>C1</a:t>
            </a:r>
            <a:r>
              <a:rPr lang="en-US" sz="3600" b="1" kern="0" dirty="0">
                <a:solidFill>
                  <a:schemeClr val="tx1"/>
                </a:solidFill>
              </a:rPr>
              <a:t>[t] * BIR</a:t>
            </a:r>
            <a:r>
              <a:rPr lang="en-US" sz="3600" b="1" kern="0" baseline="-25000" dirty="0">
                <a:solidFill>
                  <a:schemeClr val="tx1"/>
                </a:solidFill>
              </a:rPr>
              <a:t>1</a:t>
            </a:r>
            <a:r>
              <a:rPr lang="en-US" sz="3600" b="1" kern="0" dirty="0">
                <a:solidFill>
                  <a:schemeClr val="tx1"/>
                </a:solidFill>
              </a:rPr>
              <a:t>[t]) 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321592A-0D88-71B3-8284-0F99B51100F9}"/>
              </a:ext>
            </a:extLst>
          </p:cNvPr>
          <p:cNvSpPr txBox="1">
            <a:spLocks/>
          </p:cNvSpPr>
          <p:nvPr/>
        </p:nvSpPr>
        <p:spPr>
          <a:xfrm>
            <a:off x="-134110" y="1639761"/>
            <a:ext cx="12326106" cy="1862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For overlapped binaural speech with two speakers in two different spatial locations, we can separately decompose their clean speech content, and their binaural impulse responses as follows : 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E23288F-9EA7-826A-EE80-B4F398B92287}"/>
              </a:ext>
            </a:extLst>
          </p:cNvPr>
          <p:cNvSpPr txBox="1">
            <a:spLocks/>
          </p:cNvSpPr>
          <p:nvPr/>
        </p:nvSpPr>
        <p:spPr>
          <a:xfrm>
            <a:off x="162620" y="4210586"/>
            <a:ext cx="12326106" cy="18621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</a:t>
            </a:r>
            <a:r>
              <a:rPr kumimoji="0" lang="en-US" sz="2600" b="0" i="0" u="none" strike="noStrike" kern="0" cap="none" spc="0" normalizeH="0" baseline="-2500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C1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[t]  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    Clean Speech 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from Speaker 1</a:t>
            </a:r>
          </a:p>
          <a:p>
            <a:pPr lvl="1">
              <a:buClr>
                <a:srgbClr val="C30A29"/>
              </a:buClr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</a:t>
            </a:r>
            <a:r>
              <a:rPr kumimoji="0" lang="en-US" sz="2600" b="0" i="0" u="none" strike="noStrike" kern="0" cap="none" spc="0" normalizeH="0" baseline="-2500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C2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[t]  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    Clean Speech 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from Speaker 2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Wingdings" panose="05000000000000000000" pitchFamily="2" charset="2"/>
            </a:endParaRPr>
          </a:p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BIR</a:t>
            </a:r>
            <a:r>
              <a:rPr lang="en-US" kern="0" baseline="-25000" dirty="0">
                <a:solidFill>
                  <a:srgbClr val="2A2F30"/>
                </a:solidFill>
                <a:sym typeface="Wingdings" panose="05000000000000000000" pitchFamily="2" charset="2"/>
              </a:rPr>
              <a:t>1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       Binaural Impulse Response </a:t>
            </a:r>
            <a:r>
              <a:rPr lang="en-US" dirty="0"/>
              <a:t>corresponding to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 Speaker 1</a:t>
            </a:r>
          </a:p>
          <a:p>
            <a:pPr lvl="1">
              <a:buClr>
                <a:srgbClr val="C30A29"/>
              </a:buClr>
              <a:defRPr/>
            </a:pP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BIR</a:t>
            </a:r>
            <a:r>
              <a:rPr lang="en-US" kern="0" baseline="-25000" dirty="0">
                <a:solidFill>
                  <a:srgbClr val="2A2F30"/>
                </a:solidFill>
                <a:sym typeface="Wingdings" panose="05000000000000000000" pitchFamily="2" charset="2"/>
              </a:rPr>
              <a:t>2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       Binaural Impulse Response </a:t>
            </a:r>
            <a:r>
              <a:rPr lang="en-US" dirty="0"/>
              <a:t>corresponding to</a:t>
            </a:r>
            <a:r>
              <a:rPr lang="en-US" kern="0" dirty="0">
                <a:solidFill>
                  <a:srgbClr val="2A2F30"/>
                </a:solidFill>
                <a:sym typeface="Wingdings" panose="05000000000000000000" pitchFamily="2" charset="2"/>
              </a:rPr>
              <a:t> Speaker 2</a:t>
            </a:r>
          </a:p>
          <a:p>
            <a:pPr marR="0" lvl="1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tabLst/>
              <a:defRPr/>
            </a:pP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S</a:t>
            </a:r>
            <a:r>
              <a:rPr kumimoji="0" lang="en-US" sz="2600" b="0" i="0" u="none" strike="noStrike" kern="0" cap="none" spc="0" normalizeH="0" baseline="-2500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OB</a:t>
            </a:r>
            <a:r>
              <a:rPr kumimoji="0" lang="en-US" sz="2600" b="0" i="0" u="none" strike="noStrike" kern="0" cap="none" spc="0" normalizeH="0" baseline="0" noProof="0" dirty="0">
                <a:ln>
                  <a:noFill/>
                </a:ln>
                <a:solidFill>
                  <a:srgbClr val="2A2F30"/>
                </a:solidFill>
                <a:effectLst/>
                <a:uLnTx/>
                <a:uFillTx/>
                <a:latin typeface="Arial"/>
                <a:cs typeface="Arial"/>
                <a:sym typeface="Wingdings" panose="05000000000000000000" pitchFamily="2" charset="2"/>
              </a:rPr>
              <a:t>[t]      Overlapped Binaural Speech</a:t>
            </a:r>
            <a:endParaRPr kumimoji="0" lang="en-US" sz="26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62664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655033-D279-90DC-4A30-0F3E853A1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0AD4E037-0BA4-E2AA-2241-1F663B31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F7759797-ED40-F615-4284-45B78FBB9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557FA1A5-6820-A649-4834-1799C123F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0F7F39-FB44-D1DB-9063-D93D9D3DC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5D0B6B-A647-4A12-B1DD-9CDE08205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0D54DB-6A81-7D58-8E63-E0F02741E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379" y="318772"/>
            <a:ext cx="11623797" cy="1033669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BANC : Binaural Audio Neural  Codec for Overlapping Speech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5C7E5-1B6F-AF25-6B2D-777928EF5545}"/>
              </a:ext>
            </a:extLst>
          </p:cNvPr>
          <p:cNvSpPr txBox="1">
            <a:spLocks/>
          </p:cNvSpPr>
          <p:nvPr/>
        </p:nvSpPr>
        <p:spPr>
          <a:xfrm>
            <a:off x="-354930" y="1813453"/>
            <a:ext cx="12326106" cy="257566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BANC is a neural audio codec architecture optimized for binaural overlapped speech from two speakers, crucially retaining each speaker’s spatial context.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sz="2400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We propose a novel strategy of separately compressing speech content and spatial cues, ensuring the preservation of each speaker’s spatial context after decoding.</a:t>
            </a: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endParaRPr lang="en-US" sz="2400" kern="0" dirty="0">
              <a:solidFill>
                <a:srgbClr val="2A2F30"/>
              </a:solidFill>
            </a:endParaRPr>
          </a:p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/>
              <a:t>BANC achieves high compression for binaural audio, reconstructing 48 kHz binaural speech from two speakers using only 12.6 kbps, surpassing </a:t>
            </a:r>
            <a:r>
              <a:rPr lang="en-US" sz="2400" dirty="0" err="1"/>
              <a:t>AudioDec</a:t>
            </a:r>
            <a:r>
              <a:rPr lang="en-US" sz="2400" dirty="0"/>
              <a:t> [1], which operates at 24 kbps for binaural speech, while also reducing spatial errors by 52%.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5082CF-AC9A-B8D5-C421-8BA1298A94B1}"/>
              </a:ext>
            </a:extLst>
          </p:cNvPr>
          <p:cNvSpPr txBox="1"/>
          <p:nvPr/>
        </p:nvSpPr>
        <p:spPr>
          <a:xfrm>
            <a:off x="-3" y="6482080"/>
            <a:ext cx="1219200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1) Wu et al.,“</a:t>
            </a:r>
            <a:r>
              <a:rPr lang="en-US" dirty="0" err="1"/>
              <a:t>Audiodec</a:t>
            </a:r>
            <a:r>
              <a:rPr lang="en-US" dirty="0"/>
              <a:t>: An open-source streaming high-fidelity neural audio codec,” in ICASSP 2023.</a:t>
            </a:r>
          </a:p>
        </p:txBody>
      </p:sp>
    </p:spTree>
    <p:extLst>
      <p:ext uri="{BB962C8B-B14F-4D97-AF65-F5344CB8AC3E}">
        <p14:creationId xmlns:p14="http://schemas.microsoft.com/office/powerpoint/2010/main" val="2029678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D046E-ED61-4DAA-8044-294F90CDE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BANC : Single Speaker </a:t>
            </a:r>
          </a:p>
        </p:txBody>
      </p:sp>
      <p:pic>
        <p:nvPicPr>
          <p:cNvPr id="4" name="Picture 3" descr="A diagram of a speech system&#10;&#10;AI-generated content may be incorrect.">
            <a:extLst>
              <a:ext uri="{FF2B5EF4-FFF2-40B4-BE49-F238E27FC236}">
                <a16:creationId xmlns:a16="http://schemas.microsoft.com/office/drawing/2014/main" id="{DDE423A0-4DCF-13B6-AAC9-711ED6884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035" y="1709650"/>
            <a:ext cx="9439275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990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5E1ABF-AAB7-79AF-2047-00EED2563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3CFE20B6-3C64-08EC-16C6-B37413409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E3301414-33FE-3B1F-71EA-1CD0683B0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84E1575C-D988-D843-DEBC-4D4E23E231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2A1FED-3FFE-4B5E-8A5A-3C50E7E84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4D104-2C05-C22A-EEB0-F957257766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D8B6F-D610-72C4-2159-218016081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BANC : Two Speakers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730235-AB41-A2E3-2827-919EF5D0C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033" y="2218366"/>
            <a:ext cx="11585929" cy="424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26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E800B9-DB7B-6421-73AE-E6E835348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24F0844C-2D89-D4B2-93B1-4F0FA35A7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2E9601EF-DAF2-5D85-B1E7-62BD118B0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1">
            <a:extLst>
              <a:ext uri="{FF2B5EF4-FFF2-40B4-BE49-F238E27FC236}">
                <a16:creationId xmlns:a16="http://schemas.microsoft.com/office/drawing/2014/main" id="{F1DF5DCE-9788-C3B5-E061-7AE15788E6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D9F8C9-A734-0745-8EA4-1B6031AF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781955E-193A-F49A-D9B6-E47646B46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68071D-C923-3E8A-F273-5D1C6182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919" y="27853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Bandwidth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13E691F-4E2A-8ECF-4A74-477D634CCD44}"/>
              </a:ext>
            </a:extLst>
          </p:cNvPr>
          <p:cNvSpPr txBox="1">
            <a:spLocks/>
          </p:cNvSpPr>
          <p:nvPr/>
        </p:nvSpPr>
        <p:spPr>
          <a:xfrm>
            <a:off x="-395570" y="2597911"/>
            <a:ext cx="12326106" cy="32462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680"/>
              </a:spcBef>
              <a:spcAft>
                <a:spcPts val="0"/>
              </a:spcAft>
              <a:buClr>
                <a:schemeClr val="accent1"/>
              </a:buClr>
              <a:buSzPts val="2312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1768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428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088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884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101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914400" marR="0" lvl="1" indent="-457200" algn="l" defTabSz="914400" rtl="0" eaLnBrk="1" fontAlgn="auto" latinLnBrk="0" hangingPunct="1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C30A29"/>
              </a:buClr>
              <a:buSzPts val="1768"/>
              <a:buFont typeface="Arial" panose="020B0604020202020204" pitchFamily="34" charset="0"/>
              <a:buChar char="•"/>
              <a:tabLst/>
              <a:defRPr/>
            </a:pPr>
            <a:r>
              <a:rPr lang="en-US" dirty="0" err="1"/>
              <a:t>AudioDec</a:t>
            </a:r>
            <a:r>
              <a:rPr lang="en-US" dirty="0"/>
              <a:t> allocates </a:t>
            </a:r>
            <a:r>
              <a:rPr lang="en-US" b="1" dirty="0"/>
              <a:t>80 bits per frame </a:t>
            </a:r>
            <a:r>
              <a:rPr lang="en-US" dirty="0"/>
              <a:t>at a sampling rate of </a:t>
            </a:r>
            <a:r>
              <a:rPr lang="en-US" b="1" dirty="0"/>
              <a:t>48,000 Hz </a:t>
            </a:r>
            <a:r>
              <a:rPr lang="en-US" dirty="0"/>
              <a:t>and a stride factor of </a:t>
            </a:r>
            <a:r>
              <a:rPr lang="en-US" b="1" dirty="0"/>
              <a:t>300</a:t>
            </a:r>
            <a:r>
              <a:rPr lang="en-US" dirty="0"/>
              <a:t>, resulting in a bandwidth of </a:t>
            </a:r>
            <a:r>
              <a:rPr lang="en-US" b="1" dirty="0"/>
              <a:t>25.6 kbps </a:t>
            </a:r>
            <a:r>
              <a:rPr lang="en-US" dirty="0"/>
              <a:t>for binaural speech (2 channels) calculated as </a:t>
            </a:r>
            <a:r>
              <a:rPr lang="en-US" b="1" dirty="0"/>
              <a:t>2 × 80 × 48,000 / 300</a:t>
            </a:r>
            <a:r>
              <a:rPr lang="en-US" dirty="0"/>
              <a:t>. In contrast, our proposed BANC method compresses the clean speech signal by a factor of </a:t>
            </a:r>
            <a:r>
              <a:rPr lang="en-US" b="1" dirty="0"/>
              <a:t>300</a:t>
            </a:r>
            <a:r>
              <a:rPr lang="en-US" dirty="0"/>
              <a:t> and the BIR by </a:t>
            </a:r>
            <a:r>
              <a:rPr lang="en-US" b="1" dirty="0"/>
              <a:t>6000</a:t>
            </a:r>
            <a:r>
              <a:rPr lang="en-US" dirty="0"/>
              <a:t>, leading to a significantly reduced bit rate of </a:t>
            </a:r>
            <a:r>
              <a:rPr lang="en-US" b="1" dirty="0"/>
              <a:t>13.44 kbps</a:t>
            </a:r>
            <a:r>
              <a:rPr lang="en-US" dirty="0"/>
              <a:t>, computed </a:t>
            </a:r>
            <a:r>
              <a:rPr lang="en-US" b="1" dirty="0"/>
              <a:t>as (80 × 48,000 / 300) + (80 × 48,000 / 6000)</a:t>
            </a:r>
            <a:r>
              <a:rPr lang="en-US" dirty="0"/>
              <a:t>.</a:t>
            </a:r>
            <a:endParaRPr kumimoji="0" lang="en-US" sz="2600" i="0" u="none" strike="noStrike" kern="0" cap="none" spc="0" normalizeH="0" baseline="0" noProof="0" dirty="0">
              <a:ln>
                <a:noFill/>
              </a:ln>
              <a:solidFill>
                <a:srgbClr val="2A2F3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6905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2274</TotalTime>
  <Words>1375</Words>
  <Application>Microsoft Office PowerPoint</Application>
  <PresentationFormat>Widescreen</PresentationFormat>
  <Paragraphs>124</Paragraphs>
  <Slides>22</Slides>
  <Notes>21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BANC: Towards Efficient Binaural Audio Neural Codec for Overlapping Speech  Anton Ratnarajah, Shi-Xiong Zhang, Dong Yu</vt:lpstr>
      <vt:lpstr>Neural Audio Codec</vt:lpstr>
      <vt:lpstr>Neural Audio Codec</vt:lpstr>
      <vt:lpstr>Binaural Audio – Single Speaker</vt:lpstr>
      <vt:lpstr>Binaural Audio – Two Speaker</vt:lpstr>
      <vt:lpstr>BANC : Binaural Audio Neural  Codec for Overlapping Speech  </vt:lpstr>
      <vt:lpstr>BANC : Single Speaker </vt:lpstr>
      <vt:lpstr>BANC : Two Speakers </vt:lpstr>
      <vt:lpstr>Bandwidth</vt:lpstr>
      <vt:lpstr>Training Paradigm</vt:lpstr>
      <vt:lpstr>Dataset</vt:lpstr>
      <vt:lpstr>Baselines</vt:lpstr>
      <vt:lpstr>Ablation</vt:lpstr>
      <vt:lpstr>Evaluation Metrics</vt:lpstr>
      <vt:lpstr>Results</vt:lpstr>
      <vt:lpstr>Results</vt:lpstr>
      <vt:lpstr>Perceptual Evaluation – Single Speaker </vt:lpstr>
      <vt:lpstr>Binaural Impulse Response – Single Speaker </vt:lpstr>
      <vt:lpstr>Audio Demo – Single Speaker </vt:lpstr>
      <vt:lpstr>Audio Demo – Two Speaker 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Far-field Speech Augmentation</dc:title>
  <dc:creator>Anton Ratnarajah</dc:creator>
  <cp:lastModifiedBy>Anton Jeran Ratnarajah</cp:lastModifiedBy>
  <cp:revision>47</cp:revision>
  <dcterms:created xsi:type="dcterms:W3CDTF">2021-06-01T14:30:15Z</dcterms:created>
  <dcterms:modified xsi:type="dcterms:W3CDTF">2025-03-17T01:34:37Z</dcterms:modified>
</cp:coreProperties>
</file>

<file path=docProps/thumbnail.jpeg>
</file>